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ableStyles" Target="tableStyles.xml" />
  <Relationship Id="rId5" Type="http://schemas.openxmlformats.org/officeDocument/2006/relationships/theme" Target="theme/theme1.xml" />
  <Relationship Id="rId4" Type="http://schemas.openxmlformats.org/officeDocument/2006/relationships/viewProps" Target="view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1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25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06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49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9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5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1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12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34120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4672-45A6-4CBB-A6BD-423EFAE9576D}" type="datetimeFigureOut">
              <a:rPr kumimoji="1" lang="ja-JP" altLang="en-US" smtClean="0"/>
              <a:t>2022/1/29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659D-C254-4B50-BD8F-B18EF44E4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  <Relationship Id="rId4" Type="http://schemas.openxmlformats.org/officeDocument/2006/relationships/image" Target="../media/image3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E0CDA25-EFAC-47CA-8C6F-7933D48B7D31}"/>
              </a:ext>
            </a:extLst>
          </p:cNvPr>
          <p:cNvSpPr/>
          <p:nvPr/>
        </p:nvSpPr>
        <p:spPr>
          <a:xfrm>
            <a:off x="520930" y="121046"/>
            <a:ext cx="4791490" cy="1259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ข้อควรระวัง</a:t>
            </a:r>
          </a:p>
          <a:p>
            <a:pPr algn="ctr"/>
            <a:r>
              <a:rPr kumimoji="1" lang="th-TH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ระหว่างการเฝ้าสังเกตสุขภาพของผู้สัมผัสใกล้ชิด และระหว่างการรักษาตัวที่บ้านสำหรับผู้ติดเชื้อ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0D58E2-F4B1-4779-9F26-30076AECDC51}"/>
              </a:ext>
            </a:extLst>
          </p:cNvPr>
          <p:cNvGrpSpPr/>
          <p:nvPr/>
        </p:nvGrpSpPr>
        <p:grpSpPr>
          <a:xfrm>
            <a:off x="459441" y="1369964"/>
            <a:ext cx="11465979" cy="5418179"/>
            <a:chOff x="459441" y="1369964"/>
            <a:chExt cx="11465979" cy="5418179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AD74082-8CA7-40AD-B7C9-2272773D1C46}"/>
                </a:ext>
              </a:extLst>
            </p:cNvPr>
            <p:cNvGrpSpPr/>
            <p:nvPr/>
          </p:nvGrpSpPr>
          <p:grpSpPr>
            <a:xfrm>
              <a:off x="459441" y="1369964"/>
              <a:ext cx="10965304" cy="5418179"/>
              <a:chOff x="513052" y="4962698"/>
              <a:chExt cx="5975581" cy="2385583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8590CCDF-E618-4D1B-8BEF-049D35E57CB8}"/>
                  </a:ext>
                </a:extLst>
              </p:cNvPr>
              <p:cNvGrpSpPr/>
              <p:nvPr/>
            </p:nvGrpSpPr>
            <p:grpSpPr>
              <a:xfrm>
                <a:off x="513052" y="4962698"/>
                <a:ext cx="5975581" cy="2385583"/>
                <a:chOff x="-212308" y="0"/>
                <a:chExt cx="6587076" cy="2829732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E7EE5785-6E3B-4B82-B3B7-0AB7ECB4BE09}"/>
                    </a:ext>
                  </a:extLst>
                </p:cNvPr>
                <p:cNvGrpSpPr/>
                <p:nvPr/>
              </p:nvGrpSpPr>
              <p:grpSpPr>
                <a:xfrm>
                  <a:off x="247650" y="0"/>
                  <a:ext cx="6127118" cy="2620645"/>
                  <a:chOff x="0" y="-6072"/>
                  <a:chExt cx="6343794" cy="2557340"/>
                </a:xfrm>
              </p:grpSpPr>
              <p:pic>
                <p:nvPicPr>
                  <p:cNvPr id="12" name="図 11" descr="新型コロナウイルス感染症まとめ - Yahoo! JAPAN">
                    <a:extLst>
                      <a:ext uri="{FF2B5EF4-FFF2-40B4-BE49-F238E27FC236}">
                        <a16:creationId xmlns:a16="http://schemas.microsoft.com/office/drawing/2014/main" id="{F1C6FF78-AAE4-42B2-BCBD-1D4EB9D27B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4737" t="43456" r="5510" b="29980"/>
                  <a:stretch/>
                </p:blipFill>
                <p:spPr bwMode="auto">
                  <a:xfrm>
                    <a:off x="2168868" y="1310478"/>
                    <a:ext cx="1220470" cy="12407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3" name="図 12" descr="新型コロナウイルス感染症まとめ - Yahoo! JAPAN">
                    <a:extLst>
                      <a:ext uri="{FF2B5EF4-FFF2-40B4-BE49-F238E27FC236}">
                        <a16:creationId xmlns:a16="http://schemas.microsoft.com/office/drawing/2014/main" id="{DD244AFB-073F-407B-AF2A-8BD9A54746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93" t="44276" r="36692" b="29569"/>
                  <a:stretch/>
                </p:blipFill>
                <p:spPr bwMode="auto">
                  <a:xfrm>
                    <a:off x="3815859" y="-6072"/>
                    <a:ext cx="2527935" cy="1221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4" name="図 13" descr="新型コロナウイルス感染症まとめ - Yahoo! JAPAN">
                    <a:extLst>
                      <a:ext uri="{FF2B5EF4-FFF2-40B4-BE49-F238E27FC236}">
                        <a16:creationId xmlns:a16="http://schemas.microsoft.com/office/drawing/2014/main" id="{75B4B4A7-2D74-4423-AB76-3819BD7D1F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93" t="15827" r="5510" b="57710"/>
                  <a:stretch/>
                </p:blipFill>
                <p:spPr bwMode="auto">
                  <a:xfrm>
                    <a:off x="0" y="0"/>
                    <a:ext cx="3808730" cy="12369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5" name="図 14" descr="新型コロナウイルス感染症まとめ - Yahoo! JAPAN">
                    <a:extLst>
                      <a:ext uri="{FF2B5EF4-FFF2-40B4-BE49-F238E27FC236}">
                        <a16:creationId xmlns:a16="http://schemas.microsoft.com/office/drawing/2014/main" id="{901ACD59-7A2F-4E5B-AA09-229593240F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492" t="71484" r="20255" b="2254"/>
                  <a:stretch/>
                </p:blipFill>
                <p:spPr bwMode="auto">
                  <a:xfrm>
                    <a:off x="3484236" y="1305588"/>
                    <a:ext cx="2717800" cy="12268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9" name="図 8" descr="家族の食卓のイラスト">
                  <a:extLst>
                    <a:ext uri="{FF2B5EF4-FFF2-40B4-BE49-F238E27FC236}">
                      <a16:creationId xmlns:a16="http://schemas.microsoft.com/office/drawing/2014/main" id="{282920C5-4C3B-49D5-9C7A-6A533C6C0F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1657" y="1430156"/>
                  <a:ext cx="1227991" cy="1227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" name="吹き出し: 角を丸めた四角形 26">
                  <a:extLst>
                    <a:ext uri="{FF2B5EF4-FFF2-40B4-BE49-F238E27FC236}">
                      <a16:creationId xmlns:a16="http://schemas.microsoft.com/office/drawing/2014/main" id="{D67E9D29-D109-4585-9FE4-167C2FA8DD67}"/>
                    </a:ext>
                  </a:extLst>
                </p:cNvPr>
                <p:cNvSpPr/>
                <p:nvPr/>
              </p:nvSpPr>
              <p:spPr>
                <a:xfrm>
                  <a:off x="977746" y="1874312"/>
                  <a:ext cx="1460977" cy="447039"/>
                </a:xfrm>
                <a:prstGeom prst="wedgeRoundRectCallout">
                  <a:avLst>
                    <a:gd name="adj1" fmla="val -42944"/>
                    <a:gd name="adj2" fmla="val 69602"/>
                    <a:gd name="adj3" fmla="val 16667"/>
                  </a:avLst>
                </a:prstGeom>
                <a:ln w="5715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th-TH" altLang="ja-JP" sz="2000" b="1" kern="100" dirty="0">
                      <a:effectLst/>
                      <a:latin typeface="Cordia New" panose="020B0304020202020204" pitchFamily="34" charset="-34"/>
                      <a:ea typeface="BIZ UDPゴシック" panose="020B0400000000000000" pitchFamily="50" charset="-128"/>
                      <a:cs typeface="Cordia New" panose="020B0304020202020204" pitchFamily="34" charset="-34"/>
                    </a:rPr>
                    <a:t>ทานอาหารแยกกันด้วย</a:t>
                  </a:r>
                  <a:r>
                    <a:rPr lang="ja-JP" sz="1600" b="1" kern="100" dirty="0">
                      <a:effectLst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！</a:t>
                  </a:r>
                  <a:endParaRPr lang="ja-JP" sz="16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乗算記号 27">
                  <a:extLst>
                    <a:ext uri="{FF2B5EF4-FFF2-40B4-BE49-F238E27FC236}">
                      <a16:creationId xmlns:a16="http://schemas.microsoft.com/office/drawing/2014/main" id="{8CF3A796-314F-4D7D-ABFE-867D2FC1BB3B}"/>
                    </a:ext>
                  </a:extLst>
                </p:cNvPr>
                <p:cNvSpPr/>
                <p:nvPr/>
              </p:nvSpPr>
              <p:spPr>
                <a:xfrm>
                  <a:off x="-212308" y="1498026"/>
                  <a:ext cx="1510802" cy="1331706"/>
                </a:xfrm>
                <a:prstGeom prst="mathMultiply">
                  <a:avLst>
                    <a:gd name="adj1" fmla="val 10326"/>
                  </a:avLst>
                </a:prstGeom>
                <a:solidFill>
                  <a:srgbClr val="FF000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dirty="0"/>
                </a:p>
              </p:txBody>
            </p:sp>
          </p:grpSp>
          <p:sp>
            <p:nvSpPr>
              <p:cNvPr id="6" name="テキスト ボックス 3">
                <a:extLst>
                  <a:ext uri="{FF2B5EF4-FFF2-40B4-BE49-F238E27FC236}">
                    <a16:creationId xmlns:a16="http://schemas.microsoft.com/office/drawing/2014/main" id="{88419508-9EAD-4640-A1AC-CB137CEABD3D}"/>
                  </a:ext>
                </a:extLst>
              </p:cNvPr>
              <p:cNvSpPr txBox="1"/>
              <p:nvPr/>
            </p:nvSpPr>
            <p:spPr>
              <a:xfrm>
                <a:off x="805002" y="5759396"/>
                <a:ext cx="1328678" cy="4471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th-TH" altLang="ja-JP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แยกห้องของ</a:t>
                </a:r>
                <a:r>
                  <a:rPr kumimoji="1" lang="th-TH" altLang="ja-JP" sz="20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ผู้สัมผัสใกล้ชิด / ผู้ติดเชื้อ</a:t>
                </a:r>
                <a:r>
                  <a:rPr kumimoji="1" lang="th-TH" altLang="ja-JP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ต่างหากจากห้องของผู้ร่วมอาศัยเท่าที่จะทำได้</a:t>
                </a:r>
                <a:endPara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" name="テキスト ボックス 46">
                <a:extLst>
                  <a:ext uri="{FF2B5EF4-FFF2-40B4-BE49-F238E27FC236}">
                    <a16:creationId xmlns:a16="http://schemas.microsoft.com/office/drawing/2014/main" id="{3BDFDE2C-9CC6-4808-A6B2-E9761B39DEB5}"/>
                  </a:ext>
                </a:extLst>
              </p:cNvPr>
              <p:cNvSpPr txBox="1"/>
              <p:nvPr/>
            </p:nvSpPr>
            <p:spPr>
              <a:xfrm>
                <a:off x="2104082" y="5772628"/>
                <a:ext cx="1252940" cy="4471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th-TH" altLang="ja-JP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จำกัดผู้ดูแล</a:t>
                </a:r>
                <a:r>
                  <a:rPr kumimoji="1" lang="th-TH" altLang="ja-JP" sz="20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ผู้สัมผัสใกล้ชิด / ผู้ติดเชื้อ</a:t>
                </a:r>
                <a:r>
                  <a:rPr lang="th-TH" altLang="ja-JP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ให้น้อยที่สุดเท่าที่จะทำได้</a:t>
                </a:r>
                <a:endPara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7" name="テキスト ボックス 46">
              <a:extLst>
                <a:ext uri="{FF2B5EF4-FFF2-40B4-BE49-F238E27FC236}">
                  <a16:creationId xmlns:a16="http://schemas.microsoft.com/office/drawing/2014/main" id="{584952DE-6CB3-4316-A6BA-605CD05B1C36}"/>
                </a:ext>
              </a:extLst>
            </p:cNvPr>
            <p:cNvSpPr txBox="1"/>
            <p:nvPr/>
          </p:nvSpPr>
          <p:spPr>
            <a:xfrm>
              <a:off x="5693393" y="3224216"/>
              <a:ext cx="177298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ทุกคนสวมหน้ากากอนามัยเท่าที่จะทำได้</a:t>
              </a:r>
              <a:endPara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46">
              <a:extLst>
                <a:ext uri="{FF2B5EF4-FFF2-40B4-BE49-F238E27FC236}">
                  <a16:creationId xmlns:a16="http://schemas.microsoft.com/office/drawing/2014/main" id="{91421B00-120B-4799-B64D-314D4B4E0F3C}"/>
                </a:ext>
              </a:extLst>
            </p:cNvPr>
            <p:cNvSpPr txBox="1"/>
            <p:nvPr/>
          </p:nvSpPr>
          <p:spPr>
            <a:xfrm>
              <a:off x="9626251" y="3135046"/>
              <a:ext cx="229916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ระบายอากาศในระหว่างวันให้มากที่สุดเท่าที่จะทำได้</a:t>
              </a:r>
              <a:endPara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テキスト ボックス 46">
              <a:extLst>
                <a:ext uri="{FF2B5EF4-FFF2-40B4-BE49-F238E27FC236}">
                  <a16:creationId xmlns:a16="http://schemas.microsoft.com/office/drawing/2014/main" id="{031D882E-7DE3-4DDC-84EE-359A5CF8DC71}"/>
                </a:ext>
              </a:extLst>
            </p:cNvPr>
            <p:cNvSpPr txBox="1"/>
            <p:nvPr/>
          </p:nvSpPr>
          <p:spPr>
            <a:xfrm>
              <a:off x="7392858" y="3136612"/>
              <a:ext cx="220083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ล้างมือ และกลั้วคอฆ่าเชื้อบ่อยๆ</a:t>
              </a:r>
              <a:endPara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テキスト ボックス 46">
              <a:extLst>
                <a:ext uri="{FF2B5EF4-FFF2-40B4-BE49-F238E27FC236}">
                  <a16:creationId xmlns:a16="http://schemas.microsoft.com/office/drawing/2014/main" id="{224715FB-3CD1-460B-BEEE-4A3BC9EF5EA9}"/>
                </a:ext>
              </a:extLst>
            </p:cNvPr>
            <p:cNvSpPr txBox="1"/>
            <p:nvPr/>
          </p:nvSpPr>
          <p:spPr>
            <a:xfrm>
              <a:off x="4872531" y="5768791"/>
              <a:ext cx="220083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ฆ่าเชื้อส่วนที่ใช้ร่วมกัน เช่น มือจับ ลูกบิด เป็นต้น</a:t>
              </a:r>
              <a:endPara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テキスト ボックス 46">
              <a:extLst>
                <a:ext uri="{FF2B5EF4-FFF2-40B4-BE49-F238E27FC236}">
                  <a16:creationId xmlns:a16="http://schemas.microsoft.com/office/drawing/2014/main" id="{9F6C350E-2B1A-458A-B094-67D03F7ACBDE}"/>
                </a:ext>
              </a:extLst>
            </p:cNvPr>
            <p:cNvSpPr txBox="1"/>
            <p:nvPr/>
          </p:nvSpPr>
          <p:spPr>
            <a:xfrm>
              <a:off x="7062631" y="5770495"/>
              <a:ext cx="220083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ซักผ้าปูที่นอนและเสื้อผ้า</a:t>
              </a:r>
            </a:p>
            <a:p>
              <a:r>
                <a:rPr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ที่สกปรก</a:t>
              </a:r>
              <a:endPara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テキスト ボックス 46">
              <a:extLst>
                <a:ext uri="{FF2B5EF4-FFF2-40B4-BE49-F238E27FC236}">
                  <a16:creationId xmlns:a16="http://schemas.microsoft.com/office/drawing/2014/main" id="{DA8F5A2F-6F1A-48DF-A576-05572C3B0CD7}"/>
                </a:ext>
              </a:extLst>
            </p:cNvPr>
            <p:cNvSpPr txBox="1"/>
            <p:nvPr/>
          </p:nvSpPr>
          <p:spPr>
            <a:xfrm>
              <a:off x="9263468" y="5768791"/>
              <a:ext cx="23854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th-TH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ทิ้งขยะโดยปิดปากถุงให้สนิท</a:t>
              </a:r>
              <a:endPara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11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