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アカウント" initials="Mア" lastIdx="3" clrIdx="0">
    <p:extLst>
      <p:ext uri="{19B8F6BF-5375-455C-9EA6-DF929625EA0E}">
        <p15:presenceInfo xmlns:p15="http://schemas.microsoft.com/office/powerpoint/2012/main" userId="c7066bdba8a7524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75" d="100"/>
          <a:sy n="75" d="100"/>
        </p:scale>
        <p:origin x="20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commentAuthors" Target="commentAuthors.xml" />
  <Relationship Id="rId7" Type="http://schemas.openxmlformats.org/officeDocument/2006/relationships/tableStyles" Target="tableStyle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heme" Target="theme/theme1.xml" />
  <Relationship Id="rId5" Type="http://schemas.openxmlformats.org/officeDocument/2006/relationships/viewProps" Target="viewProps.xml" />
  <Relationship Id="rId4" Type="http://schemas.openxmlformats.org/officeDocument/2006/relationships/presProps" Target="presProp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2022/1/29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429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2022/1/29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9850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2022/1/29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707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2022/1/29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235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2022/1/29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4387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2022/1/29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5557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2022/1/29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900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2022/1/29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696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2022/1/29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1242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2022/1/29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2059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2022/1/29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3347336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B073D-9026-429A-B86D-B030208BD1E4}" type="datetimeFigureOut">
              <a:rPr kumimoji="1" lang="ja-JP" altLang="en-US" smtClean="0"/>
              <a:t>2022/1/29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427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png" />
  <Relationship Id="rId2" Type="http://schemas.openxmlformats.org/officeDocument/2006/relationships/image" Target="../media/image1.png" /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75">
            <a:extLst>
              <a:ext uri="{FF2B5EF4-FFF2-40B4-BE49-F238E27FC236}">
                <a16:creationId xmlns:a16="http://schemas.microsoft.com/office/drawing/2014/main" id="{3E2D39F1-2CE3-44B0-A868-44AB63A32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452" y="69210"/>
            <a:ext cx="4885312" cy="448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ja-JP" sz="2800" b="1" i="0" u="none" strike="noStrike" cap="none" normalizeH="0" baseline="0" dirty="0">
                <a:ln>
                  <a:noFill/>
                </a:ln>
                <a:solidFill>
                  <a:srgbClr val="4472C4"/>
                </a:solidFill>
                <a:effectLst/>
                <a:latin typeface="Cordia New" panose="020B0304020202020204" pitchFamily="34" charset="-34"/>
                <a:ea typeface="BIZ UDPゴシック" panose="020B0400000000000000" pitchFamily="50" charset="-128"/>
                <a:cs typeface="+mj-cs"/>
              </a:rPr>
              <a:t>สำหรับผู้ติดเชื้อไวรัสโคโรนาสายพันธุ์ใหม่</a:t>
            </a:r>
            <a:endParaRPr kumimoji="0" lang="ja-JP" altLang="ja-JP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dia New" panose="020B0304020202020204" pitchFamily="34" charset="-34"/>
              <a:cs typeface="+mj-cs"/>
            </a:endParaRPr>
          </a:p>
        </p:txBody>
      </p:sp>
      <p:sp>
        <p:nvSpPr>
          <p:cNvPr id="5" name="テキスト ボックス 130">
            <a:extLst>
              <a:ext uri="{FF2B5EF4-FFF2-40B4-BE49-F238E27FC236}">
                <a16:creationId xmlns:a16="http://schemas.microsoft.com/office/drawing/2014/main" id="{B3A120AA-0436-422E-B35F-2581AADBE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827" y="464765"/>
            <a:ext cx="6532563" cy="1107996"/>
          </a:xfrm>
          <a:prstGeom prst="rect">
            <a:avLst/>
          </a:prstGeom>
          <a:solidFill>
            <a:srgbClr val="4472C4"/>
          </a:solidFill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  <a:spAutoFit/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ja-JP" sz="2000" b="1" u="sng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ในกรณีที่ติดเชื้อไวรัสโคโรนาสายพันธุ์ใหม่</a:t>
            </a:r>
            <a:endParaRPr kumimoji="0" lang="en-US" altLang="ja-JP" sz="2000" b="1" i="0" u="sng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+mj-cs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ja-JP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   </a:t>
            </a:r>
            <a:r>
              <a:rPr lang="th-TH" altLang="ja-JP" sz="2000" b="1" u="sng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ฝ่ายอนามัยและสาธารณสุขจะประสานงานให้เข้ารักษาในโรงพยาบาลหรือรักษาตัวอยู่ที่</a:t>
            </a:r>
            <a:br>
              <a:rPr lang="th-TH" altLang="ja-JP" sz="2000" b="1" u="sng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</a:br>
            <a:r>
              <a:rPr lang="th-TH" altLang="ja-JP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      </a:t>
            </a:r>
            <a:r>
              <a:rPr lang="th-TH" altLang="ja-JP" sz="2000" b="1" u="sng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บ้าน / ที่พัก ดังนั้นโปรดปฏิบัติตามคำแนะนำ</a:t>
            </a:r>
            <a:endParaRPr kumimoji="0" lang="ja-JP" altLang="ja-JP" sz="2000" b="0" i="0" u="sng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cs typeface="+mj-cs"/>
            </a:endParaRPr>
          </a:p>
        </p:txBody>
      </p:sp>
      <p:sp>
        <p:nvSpPr>
          <p:cNvPr id="7" name="テキスト ボックス 189">
            <a:extLst>
              <a:ext uri="{FF2B5EF4-FFF2-40B4-BE49-F238E27FC236}">
                <a16:creationId xmlns:a16="http://schemas.microsoft.com/office/drawing/2014/main" id="{94896CDC-F595-42B4-B69F-047CC9263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423" y="4506934"/>
            <a:ext cx="5122471" cy="492443"/>
          </a:xfrm>
          <a:prstGeom prst="rect">
            <a:avLst/>
          </a:prstGeom>
          <a:solidFill>
            <a:srgbClr val="4472C4"/>
          </a:solidFill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  <a:spAutoFit/>
          </a:bodyPr>
          <a:lstStyle>
            <a:lvl1pPr indent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ja-JP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BIZ UDPゴシック" panose="020B0400000000000000" pitchFamily="50" charset="-128"/>
                <a:cs typeface="Angsana New" panose="02020603050405020304" pitchFamily="18" charset="-34"/>
              </a:rPr>
              <a:t>มาตรฐานในการให้ออกจากโรงพยาบาล/ยกเลิกการจำกัดการทำงาน</a:t>
            </a:r>
            <a:endParaRPr kumimoji="0" lang="ja-JP" altLang="ja-JP" sz="2000" b="0" i="0" u="sng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7" name="四角形: 角を丸くする 24576">
            <a:extLst>
              <a:ext uri="{FF2B5EF4-FFF2-40B4-BE49-F238E27FC236}">
                <a16:creationId xmlns:a16="http://schemas.microsoft.com/office/drawing/2014/main" id="{1CAC053D-F0AA-4102-B565-ED13973DD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423" y="6470257"/>
            <a:ext cx="6394450" cy="96335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h-TH" altLang="ja-JP" sz="1400" b="1" u="sng" dirty="0">
              <a:latin typeface="BIZ UDPゴシック" panose="020B0400000000000000" pitchFamily="50" charset="-128"/>
              <a:ea typeface="BIZ UDPゴシック" panose="020B0400000000000000" pitchFamily="50" charset="-128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ja-JP" sz="14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สำหรับผู้เป็นพาหะนำโรคแต่ไม่มีอาการ</a:t>
            </a:r>
            <a:endParaRPr kumimoji="0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b="1" dirty="0">
                <a:latin typeface="Angsana New" panose="02020603050405020304" pitchFamily="18" charset="-34"/>
                <a:ea typeface="BIZ UDPゴシック" panose="020B0400000000000000" pitchFamily="50" charset="-128"/>
                <a:cs typeface="Angsana New" panose="02020603050405020304" pitchFamily="18" charset="-34"/>
              </a:rPr>
              <a:t>(1)</a:t>
            </a:r>
            <a:r>
              <a:rPr lang="ja-JP" altLang="en-US" sz="1400" b="1" dirty="0">
                <a:latin typeface="Angsana New" panose="02020603050405020304" pitchFamily="18" charset="-34"/>
                <a:ea typeface="BIZ UDPゴシック" panose="020B0400000000000000" pitchFamily="50" charset="-128"/>
                <a:cs typeface="Angsana New" panose="02020603050405020304" pitchFamily="18" charset="-34"/>
              </a:rPr>
              <a:t> </a:t>
            </a:r>
            <a:r>
              <a:rPr lang="th-TH" altLang="ja-JP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kumimoji="0" lang="th-TH" altLang="ja-JP" sz="1400" b="1" i="0" u="none" strike="noStrike" cap="none" normalizeH="0" baseline="0" dirty="0">
                <a:ln>
                  <a:noFill/>
                </a:ln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เวลาผ่านไป 10 วันนับจากวันที่เก็บตัวอย่างตรวจ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+mj-cs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>
                <a:latin typeface="Angsana New" panose="02020603050405020304" pitchFamily="18" charset="-34"/>
                <a:ea typeface="BIZ UDPゴシック" panose="020B0400000000000000" pitchFamily="50" charset="-128"/>
                <a:cs typeface="Angsana New" panose="02020603050405020304" pitchFamily="18" charset="-34"/>
              </a:rPr>
              <a:t>(2)</a:t>
            </a:r>
            <a:r>
              <a:rPr lang="ja-JP" altLang="en-US" sz="1400" b="1" dirty="0">
                <a:latin typeface="Angsana New" panose="02020603050405020304" pitchFamily="18" charset="-34"/>
                <a:ea typeface="BIZ UDPゴシック" panose="020B0400000000000000" pitchFamily="50" charset="-128"/>
                <a:cs typeface="Angsana New" panose="02020603050405020304" pitchFamily="18" charset="-34"/>
              </a:rPr>
              <a:t> </a:t>
            </a:r>
            <a:r>
              <a:rPr kumimoji="0" lang="th-TH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 หลังจาก</a:t>
            </a:r>
            <a:r>
              <a:rPr kumimoji="0" lang="th-TH" altLang="ja-JP" sz="1400" b="1" i="0" u="none" strike="noStrike" cap="none" normalizeH="0" baseline="0" dirty="0">
                <a:ln>
                  <a:noFill/>
                </a:ln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ผ่านไป </a:t>
            </a:r>
            <a:r>
              <a:rPr kumimoji="0" lang="en-US" altLang="ja-JP" sz="1400" b="1" i="0" u="none" strike="noStrike" cap="none" normalizeH="0" baseline="0" dirty="0">
                <a:ln>
                  <a:noFill/>
                </a:ln>
                <a:effectLst/>
                <a:latin typeface="Angsana New" panose="02020603050405020304" pitchFamily="18" charset="-34"/>
                <a:ea typeface="BIZ UDPゴシック" panose="020B0400000000000000" pitchFamily="50" charset="-128"/>
                <a:cs typeface="Angsana New" panose="02020603050405020304" pitchFamily="18" charset="-34"/>
              </a:rPr>
              <a:t>6</a:t>
            </a:r>
            <a:r>
              <a:rPr kumimoji="0" lang="th-TH" altLang="ja-JP" sz="1400" b="1" i="0" u="none" strike="noStrike" cap="none" normalizeH="0" baseline="0" dirty="0">
                <a:ln>
                  <a:noFill/>
                </a:ln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 วันนับจากวันที่เก็บตัวอย่างตรวจ</a:t>
            </a: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 </a:t>
            </a:r>
            <a:r>
              <a:rPr kumimoji="0" lang="th-TH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 เว้นระยะห่างมากกว่า 24 ชั่วโมง </a:t>
            </a:r>
            <a:r>
              <a:rPr kumimoji="0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 </a:t>
            </a:r>
            <a:r>
              <a:rPr kumimoji="0" lang="th-TH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และยืนยันว่าผลเป็นลบโดยการตรวจ </a:t>
            </a:r>
            <a:r>
              <a:rPr kumimoji="0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   </a:t>
            </a:r>
            <a:r>
              <a:rPr kumimoji="0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BIZ UDPゴシック" panose="020B0400000000000000" pitchFamily="50" charset="-128"/>
                <a:cs typeface="Angsana New" panose="02020603050405020304" pitchFamily="18" charset="-34"/>
              </a:rPr>
              <a:t>PCR</a:t>
            </a:r>
            <a:r>
              <a:rPr kumimoji="0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 </a:t>
            </a:r>
            <a:r>
              <a:rPr kumimoji="0" lang="th-TH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2</a:t>
            </a:r>
            <a:r>
              <a:rPr lang="th-TH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 </a:t>
            </a:r>
            <a:r>
              <a:rPr kumimoji="0" lang="th-TH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ครั้ง เป็นต้น</a:t>
            </a:r>
            <a:endParaRPr kumimoji="0" lang="en-US" altLang="ja-JP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四角形: 角を丸くする 24577">
            <a:extLst>
              <a:ext uri="{FF2B5EF4-FFF2-40B4-BE49-F238E27FC236}">
                <a16:creationId xmlns:a16="http://schemas.microsoft.com/office/drawing/2014/main" id="{A3115E80-A599-4232-9CC3-609ED0E93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423" y="5027891"/>
            <a:ext cx="6384925" cy="129356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200" b="1" u="sng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ja-JP" sz="14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สำหรับผู้มีอาการป่วย</a:t>
            </a:r>
            <a:endParaRPr kumimoji="0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+mj-c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ja-JP" sz="1400" b="1" dirty="0">
                <a:latin typeface="Angsana New" panose="02020603050405020304" pitchFamily="18" charset="-34"/>
                <a:ea typeface="BIZ UDPゴシック" panose="020B0400000000000000" pitchFamily="50" charset="-128"/>
                <a:cs typeface="Angsana New" panose="02020603050405020304" pitchFamily="18" charset="-34"/>
              </a:rPr>
              <a:t>(1)  </a:t>
            </a:r>
            <a:r>
              <a:rPr kumimoji="0" lang="th-TH" altLang="ja-JP" sz="1400" b="1" i="0" u="none" strike="noStrike" cap="none" normalizeH="0" baseline="0" dirty="0">
                <a:ln>
                  <a:noFill/>
                </a:ln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ในกรณีที่ผ่านไป 10 วันนับจากวันที่เริ่มมีอาการหรือวันที่เก็บตัวอย่างตรวจที่มีผลเป็นบวก   และผ่านไป 72 ชั่วโมงหลังจาก</a:t>
            </a:r>
            <a:endParaRPr kumimoji="0" lang="en-US" altLang="ja-JP" sz="1400" b="1" i="0" u="none" strike="noStrike" cap="none" normalizeH="0" baseline="0" dirty="0">
              <a:ln>
                <a:noFill/>
              </a:ln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+mj-c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ja-JP" sz="1400" b="1" i="0" u="none" strike="noStrike" cap="none" normalizeH="0" baseline="0" dirty="0">
                <a:ln>
                  <a:noFill/>
                </a:ln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   </a:t>
            </a:r>
            <a:r>
              <a:rPr kumimoji="0" lang="th-TH" altLang="ja-JP" sz="1400" b="1" i="0" u="none" strike="noStrike" cap="none" normalizeH="0" baseline="0" dirty="0">
                <a:ln>
                  <a:noFill/>
                </a:ln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อาการบรรเทาลง</a:t>
            </a:r>
            <a:endParaRPr kumimoji="0" lang="en-US" altLang="ja-JP" sz="1400" b="1" i="0" u="none" strike="noStrike" cap="none" normalizeH="0" baseline="0" dirty="0">
              <a:ln>
                <a:noFill/>
              </a:ln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+mj-c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ja-JP" sz="1400" b="1" dirty="0">
                <a:latin typeface="Angsana New" panose="02020603050405020304" pitchFamily="18" charset="-34"/>
                <a:ea typeface="BIZ UDPゴシック" panose="020B0400000000000000" pitchFamily="50" charset="-128"/>
                <a:cs typeface="Angsana New" panose="02020603050405020304" pitchFamily="18" charset="-34"/>
              </a:rPr>
              <a:t>(2)  </a:t>
            </a:r>
            <a:r>
              <a:rPr lang="th-TH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ใ</a:t>
            </a:r>
            <a:r>
              <a:rPr kumimoji="0" lang="th-TH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นกรณีที่อาการบรรเทาลงก่อน 10 วัน</a:t>
            </a:r>
            <a:r>
              <a:rPr kumimoji="0" lang="th-TH" altLang="ja-JP" sz="1400" b="1" i="0" u="none" strike="noStrike" cap="none" normalizeH="0" baseline="0" dirty="0">
                <a:ln>
                  <a:noFill/>
                </a:ln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นับจากวันที่เริ่มมีอาการ  </a:t>
            </a:r>
            <a:r>
              <a:rPr kumimoji="0" lang="th-TH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หลังจากผ่านไป 24 ชั่วโมงหลังจากอาการบรรเทาลง  เว้น</a:t>
            </a:r>
            <a:r>
              <a:rPr kumimoji="0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 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   </a:t>
            </a:r>
            <a:r>
              <a:rPr kumimoji="0" lang="th-TH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ระยะห่าง 24 ชั่วโมงขึ้นไป  และยืนยันว่าผลเป็นลบโดยการตรวจ </a:t>
            </a:r>
            <a:r>
              <a:rPr kumimoji="0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BIZ UDPゴシック" panose="020B0400000000000000" pitchFamily="50" charset="-128"/>
                <a:cs typeface="Angsana New" panose="02020603050405020304" pitchFamily="18" charset="-34"/>
              </a:rPr>
              <a:t>PCR</a:t>
            </a:r>
            <a:r>
              <a:rPr kumimoji="0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 </a:t>
            </a:r>
            <a:r>
              <a:rPr kumimoji="0" lang="th-TH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2</a:t>
            </a:r>
            <a:r>
              <a:rPr lang="th-TH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 </a:t>
            </a:r>
            <a:r>
              <a:rPr kumimoji="0" lang="th-TH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ครั้ง เป็นต้น</a:t>
            </a:r>
            <a:endParaRPr lang="th-TH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+mj-c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th-TH" altLang="ja-JP" dirty="0">
              <a:latin typeface="Arial" panose="020B0604020202020204" pitchFamily="34" charset="0"/>
              <a:ea typeface="BIZ UDPゴシック" panose="020B0400000000000000" pitchFamily="50" charset="-128"/>
              <a:cs typeface="+mj-cs"/>
            </a:endParaRPr>
          </a:p>
        </p:txBody>
      </p:sp>
      <p:sp>
        <p:nvSpPr>
          <p:cNvPr id="29" name="Rectangle 26">
            <a:extLst>
              <a:ext uri="{FF2B5EF4-FFF2-40B4-BE49-F238E27FC236}">
                <a16:creationId xmlns:a16="http://schemas.microsoft.com/office/drawing/2014/main" id="{102C7221-629B-4EB4-A545-90A790C8A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0" name="Rectangle 34">
            <a:extLst>
              <a:ext uri="{FF2B5EF4-FFF2-40B4-BE49-F238E27FC236}">
                <a16:creationId xmlns:a16="http://schemas.microsoft.com/office/drawing/2014/main" id="{2397ADBB-281D-4681-AB9E-902FD8A65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36">
            <a:extLst>
              <a:ext uri="{FF2B5EF4-FFF2-40B4-BE49-F238E27FC236}">
                <a16:creationId xmlns:a16="http://schemas.microsoft.com/office/drawing/2014/main" id="{02EB0676-4FBC-48B4-8742-A7EF98409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45">
            <a:extLst>
              <a:ext uri="{FF2B5EF4-FFF2-40B4-BE49-F238E27FC236}">
                <a16:creationId xmlns:a16="http://schemas.microsoft.com/office/drawing/2014/main" id="{986390FD-9D94-400F-A9A8-71A30D473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46" name="テキスト ボックス 140">
            <a:extLst>
              <a:ext uri="{FF2B5EF4-FFF2-40B4-BE49-F238E27FC236}">
                <a16:creationId xmlns:a16="http://schemas.microsoft.com/office/drawing/2014/main" id="{71600C4B-CCEB-4617-A880-37DF0C514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423" y="3470851"/>
            <a:ext cx="6521645" cy="952516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・</a:t>
            </a:r>
            <a:r>
              <a:rPr lang="th-TH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 โปรดให้ความร่วมมือใน</a:t>
            </a:r>
            <a:r>
              <a:rPr lang="th-TH" altLang="ja-JP" sz="1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การสอบสวนทางระบาดวิทยาเชิงรุก</a:t>
            </a:r>
            <a:r>
              <a:rPr lang="th-TH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โดยฝ่ายอนามัยและสาธารณสุข (สอบสวนเกี่ยวกับความคืบหน้าของ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    อาการป่วย พฤติกรรม ผู้ที่ติดต่อสัมผัส ฯลฯ)   ข้อมูลส่วนบุคคลจะได้รับการคุ้มครอง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・</a:t>
            </a:r>
            <a:r>
              <a:rPr lang="th-TH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 เพื่อป้องกันการแพร่กระจายของการติดเชื้อ  จะ</a:t>
            </a:r>
            <a:r>
              <a:rPr lang="th-TH" altLang="ja-JP" sz="1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จำกัดการทำงาน</a:t>
            </a:r>
            <a:r>
              <a:rPr lang="th-TH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ตามกฎหมายควบคุมโรคติดต่อด้วย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</a:t>
            </a:r>
            <a:r>
              <a:rPr kumimoji="0" lang="th-TH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kumimoji="0" lang="th-TH" altLang="ja-JP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BIZ UDPゴシック" panose="020B0400000000000000" pitchFamily="50" charset="-128"/>
                <a:cs typeface="Angsana New" panose="02020603050405020304" pitchFamily="18" charset="-34"/>
              </a:rPr>
              <a:t>รัฐ</a:t>
            </a:r>
            <a:r>
              <a:rPr kumimoji="0" lang="th-TH" altLang="ja-JP" sz="1400" b="1" i="0" u="none" strike="noStrike" cap="none" normalizeH="0" baseline="0" dirty="0">
                <a:ln>
                  <a:noFill/>
                </a:ln>
                <a:effectLst/>
                <a:latin typeface="Angsana New" panose="02020603050405020304" pitchFamily="18" charset="-34"/>
                <a:ea typeface="BIZ UDPゴシック" panose="020B0400000000000000" pitchFamily="50" charset="-128"/>
                <a:cs typeface="Angsana New" panose="02020603050405020304" pitchFamily="18" charset="-34"/>
              </a:rPr>
              <a:t>เ</a:t>
            </a:r>
            <a:r>
              <a:rPr kumimoji="0" lang="th-TH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BIZ UDPゴシック" panose="020B0400000000000000" pitchFamily="50" charset="-128"/>
                <a:cs typeface="Angsana New" panose="02020603050405020304" pitchFamily="18" charset="-34"/>
              </a:rPr>
              <a:t>ป็นผู้รับผิดชอบค่าใช้จ่ายการรักษาตัวในโรงพยาบาล  อาจมีค่าใช้จ่ายบางส่วนที่ต้องรับผิดชอบเอง ทั้งนี้ขึ้นอยู่กับรายได้</a:t>
            </a:r>
            <a:endParaRPr kumimoji="0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ngsana New" panose="02020603050405020304" pitchFamily="18" charset="-34"/>
              <a:ea typeface="BIZ UDPゴシック" panose="020B0400000000000000" pitchFamily="50" charset="-128"/>
              <a:cs typeface="Angsana New" panose="02020603050405020304" pitchFamily="18" charset="-34"/>
            </a:endParaRPr>
          </a:p>
        </p:txBody>
      </p:sp>
      <p:pic>
        <p:nvPicPr>
          <p:cNvPr id="1026" name="Picture 2" descr="安静にしている人のイラスト">
            <a:extLst>
              <a:ext uri="{FF2B5EF4-FFF2-40B4-BE49-F238E27FC236}">
                <a16:creationId xmlns:a16="http://schemas.microsoft.com/office/drawing/2014/main" id="{F0AE28A3-B672-4B7A-9416-5E025B95E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285" y="4423367"/>
            <a:ext cx="936779" cy="880574"/>
          </a:xfrm>
          <a:prstGeom prst="rect">
            <a:avLst/>
          </a:prstGeom>
          <a:noFill/>
          <a:ln w="762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テキスト ボックス 24">
            <a:extLst>
              <a:ext uri="{FF2B5EF4-FFF2-40B4-BE49-F238E27FC236}">
                <a16:creationId xmlns:a16="http://schemas.microsoft.com/office/drawing/2014/main" id="{5F871CC7-9CA6-4144-8676-8083F28C3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9678" y="7559537"/>
            <a:ext cx="5343525" cy="461665"/>
          </a:xfrm>
          <a:prstGeom prst="rect">
            <a:avLst/>
          </a:prstGeom>
          <a:solidFill>
            <a:srgbClr val="4472C4"/>
          </a:solidFill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  <a:spAutoFit/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ja-JP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BIZ UDPゴシック" panose="020B0400000000000000" pitchFamily="50" charset="-128"/>
                <a:cs typeface="Angsana New" panose="02020603050405020304" pitchFamily="18" charset="-34"/>
              </a:rPr>
              <a:t>สถานที่ให้คำปรึกษาหากคุณรู้สึกกังวลเกี่ยวกับสภาพร่างกายหรือมีข้อกังวลใดๆ</a:t>
            </a:r>
            <a:endParaRPr kumimoji="0" lang="ja-JP" altLang="ja-JP" b="0" i="0" u="sng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49" name="Picture 2">
            <a:extLst>
              <a:ext uri="{FF2B5EF4-FFF2-40B4-BE49-F238E27FC236}">
                <a16:creationId xmlns:a16="http://schemas.microsoft.com/office/drawing/2014/main" id="{BFB374DA-F426-412D-88DA-491AFE2D5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87" y="7735330"/>
            <a:ext cx="1250891" cy="1250891"/>
          </a:xfrm>
          <a:prstGeom prst="ellipse">
            <a:avLst/>
          </a:prstGeom>
          <a:noFill/>
          <a:ln w="76200">
            <a:solidFill>
              <a:schemeClr val="accent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A3E013A8-CFFE-4CF9-88F8-993397C44711}"/>
              </a:ext>
            </a:extLst>
          </p:cNvPr>
          <p:cNvGrpSpPr/>
          <p:nvPr/>
        </p:nvGrpSpPr>
        <p:grpSpPr>
          <a:xfrm>
            <a:off x="1658323" y="8049715"/>
            <a:ext cx="4621032" cy="1015663"/>
            <a:chOff x="2016060" y="7189350"/>
            <a:chExt cx="4701178" cy="1015663"/>
          </a:xfrm>
        </p:grpSpPr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7296C9E1-DD02-4B1F-B49C-52D2B6D072DF}"/>
                </a:ext>
              </a:extLst>
            </p:cNvPr>
            <p:cNvSpPr txBox="1"/>
            <p:nvPr/>
          </p:nvSpPr>
          <p:spPr>
            <a:xfrm>
              <a:off x="2016060" y="7189350"/>
              <a:ext cx="461990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th-TH" altLang="ja-JP" sz="20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+mj-cs"/>
                </a:rPr>
                <a:t>กรุณาติดต่อได้ที่</a:t>
              </a:r>
              <a:endParaRPr kumimoji="1"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endParaRPr>
            </a:p>
            <a:p>
              <a:r>
                <a:rPr kumimoji="1" lang="th-TH" altLang="ja-JP" sz="20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+mj-cs"/>
                </a:rPr>
                <a:t>(เวลากลางวันของวันทำงาน)</a:t>
              </a:r>
              <a:r>
                <a:rPr kumimoji="1"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+mj-cs"/>
                </a:rPr>
                <a:t>　</a:t>
              </a:r>
              <a:r>
                <a:rPr kumimoji="1" lang="ja-JP" altLang="en-US" sz="1600" u="sng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+mj-cs"/>
                </a:rPr>
                <a:t>　　　　　　　　</a:t>
              </a:r>
              <a:endParaRPr kumimoji="1" lang="en-US" altLang="ja-JP" sz="1600" u="sng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endParaRPr>
            </a:p>
            <a:p>
              <a:r>
                <a:rPr kumimoji="1" lang="th-TH" altLang="ja-JP" sz="20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+mj-cs"/>
                </a:rPr>
                <a:t>(เวลากลางคืน/วันหยุด)</a:t>
              </a:r>
              <a:r>
                <a:rPr kumimoji="1"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+mj-cs"/>
                </a:rPr>
                <a:t> 　　　　　　　　</a:t>
              </a:r>
              <a:endPara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endParaRPr>
            </a:p>
          </p:txBody>
        </p: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18F61792-ED68-484B-8D0E-864EF4D0D490}"/>
                </a:ext>
              </a:extLst>
            </p:cNvPr>
            <p:cNvCxnSpPr>
              <a:cxnSpLocks/>
            </p:cNvCxnSpPr>
            <p:nvPr/>
          </p:nvCxnSpPr>
          <p:spPr>
            <a:xfrm>
              <a:off x="4150520" y="7805675"/>
              <a:ext cx="256671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209B888B-4DD6-4F14-8862-FAFF080EBDBD}"/>
                </a:ext>
              </a:extLst>
            </p:cNvPr>
            <p:cNvCxnSpPr>
              <a:cxnSpLocks/>
            </p:cNvCxnSpPr>
            <p:nvPr/>
          </p:nvCxnSpPr>
          <p:spPr>
            <a:xfrm>
              <a:off x="4150520" y="8125856"/>
              <a:ext cx="256671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グループ化 1"/>
          <p:cNvGrpSpPr/>
          <p:nvPr/>
        </p:nvGrpSpPr>
        <p:grpSpPr>
          <a:xfrm>
            <a:off x="192881" y="1621909"/>
            <a:ext cx="6546509" cy="1816453"/>
            <a:chOff x="233532" y="1096268"/>
            <a:chExt cx="6546509" cy="1816453"/>
          </a:xfrm>
        </p:grpSpPr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2FFDC311-FD27-49F5-A6F6-26B48F593EF4}"/>
                </a:ext>
              </a:extLst>
            </p:cNvPr>
            <p:cNvSpPr/>
            <p:nvPr/>
          </p:nvSpPr>
          <p:spPr>
            <a:xfrm>
              <a:off x="250530" y="1184750"/>
              <a:ext cx="2108488" cy="557393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th-TH" sz="1500" b="1" kern="100" dirty="0">
                  <a:effectLst/>
                  <a:latin typeface="BIZ UDPゴシック" panose="020B0400000000000000" pitchFamily="50" charset="-128"/>
                  <a:ea typeface="游明朝" panose="02020400000000000000" pitchFamily="18" charset="-128"/>
                  <a:cs typeface="+mj-cs"/>
                </a:rPr>
                <a:t>ตรวจ </a:t>
              </a:r>
              <a:r>
                <a:rPr lang="en-US" sz="1500" b="1" kern="100" dirty="0">
                  <a:effectLst/>
                  <a:latin typeface="Cordia New" panose="020B0304020202020204" pitchFamily="34" charset="-34"/>
                  <a:ea typeface="游明朝" panose="02020400000000000000" pitchFamily="18" charset="-128"/>
                  <a:cs typeface="+mj-cs"/>
                </a:rPr>
                <a:t>PCR</a:t>
              </a:r>
              <a:r>
                <a:rPr lang="th-TH" sz="1500" b="1" kern="1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+mj-cs"/>
                </a:rPr>
                <a:t>, ทดสอบแอนติเจน ฯลฯ</a:t>
              </a:r>
              <a:endParaRPr lang="en-US" altLang="ja-JP" sz="1500" b="1" kern="100" dirty="0">
                <a:effectLst/>
                <a:ea typeface="BIZ UDPゴシック" panose="020B0400000000000000" pitchFamily="50" charset="-128"/>
                <a:cs typeface="+mj-cs"/>
              </a:endParaRPr>
            </a:p>
            <a:p>
              <a:pPr algn="ctr"/>
              <a:r>
                <a:rPr lang="th-TH" altLang="ja-JP" sz="1500" b="1" kern="100" dirty="0">
                  <a:ea typeface="BIZ UDPゴシック" panose="020B0400000000000000" pitchFamily="50" charset="-128"/>
                  <a:cs typeface="+mj-cs"/>
                </a:rPr>
                <a:t>ผลเป็นบวก</a:t>
              </a:r>
              <a:endParaRPr lang="ja-JP" sz="1500" kern="100" dirty="0">
                <a:effectLst/>
                <a:ea typeface="游明朝" panose="02020400000000000000" pitchFamily="18" charset="-128"/>
                <a:cs typeface="+mj-cs"/>
              </a:endParaRPr>
            </a:p>
          </p:txBody>
        </p:sp>
        <p:sp>
          <p:nvSpPr>
            <p:cNvPr id="36" name="四角形: 角を丸くする 35">
              <a:extLst>
                <a:ext uri="{FF2B5EF4-FFF2-40B4-BE49-F238E27FC236}">
                  <a16:creationId xmlns:a16="http://schemas.microsoft.com/office/drawing/2014/main" id="{AC851423-1454-4DB9-AA13-2A804F820683}"/>
                </a:ext>
              </a:extLst>
            </p:cNvPr>
            <p:cNvSpPr/>
            <p:nvPr/>
          </p:nvSpPr>
          <p:spPr>
            <a:xfrm>
              <a:off x="3761326" y="1277228"/>
              <a:ext cx="3018715" cy="1057006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76200">
              <a:solidFill>
                <a:schemeClr val="accent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th-TH" altLang="ja-JP" sz="1600" b="1" kern="1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+mj-cs"/>
                </a:rPr>
                <a:t>สำหรับผู้ที่รักษาตัวที่บ้านหรือที่พัก </a:t>
              </a:r>
            </a:p>
            <a:p>
              <a:r>
                <a:rPr lang="th-TH" altLang="ja-JP" sz="1400" b="1" kern="1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+mj-cs"/>
                </a:rPr>
                <a:t>จะมีการเช็ค</a:t>
              </a:r>
              <a:r>
                <a:rPr lang="th-TH" altLang="ja-JP" sz="1400" b="1" kern="100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j-cs"/>
                </a:rPr>
                <a:t>สภาพร่างกาย</a:t>
              </a:r>
              <a:r>
                <a:rPr lang="th-TH" altLang="ja-JP" sz="1400" b="1" kern="1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+mj-cs"/>
                </a:rPr>
                <a:t>โดยฝ่ายอนามัยและสาธารณสุข</a:t>
              </a:r>
            </a:p>
            <a:p>
              <a:r>
                <a:rPr lang="ja-JP" altLang="en-US" sz="1400" b="1" kern="100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j-cs"/>
                </a:rPr>
                <a:t>・</a:t>
              </a:r>
              <a:r>
                <a:rPr lang="th-TH" altLang="ja-JP" sz="1400" b="1" kern="100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j-cs"/>
                </a:rPr>
                <a:t> ตรวจวัดอุณหภูมิร่างกายในตอนเช้า</a:t>
              </a:r>
              <a:r>
                <a:rPr lang="th-TH" altLang="ja-JP" sz="1400" b="1" kern="1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+mj-cs"/>
                </a:rPr>
                <a:t>และตอน</a:t>
              </a:r>
              <a:r>
                <a:rPr lang="th-TH" altLang="ja-JP" sz="1400" b="1" kern="100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j-cs"/>
                </a:rPr>
                <a:t>เย็น</a:t>
              </a:r>
              <a:endParaRPr lang="en-US" altLang="ja-JP" sz="14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endParaRPr>
            </a:p>
            <a:p>
              <a:r>
                <a:rPr lang="ja-JP" altLang="en-US" sz="1400" b="1" kern="100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j-cs"/>
                </a:rPr>
                <a:t>・</a:t>
              </a:r>
              <a:r>
                <a:rPr lang="th-TH" altLang="ja-JP" sz="1400" b="1" kern="100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j-cs"/>
                </a:rPr>
                <a:t> เช็คสภาพร่างกายทุกวันว่ามีอาการป่วยไหม</a:t>
              </a:r>
              <a:endParaRPr lang="en-US" altLang="ja-JP" sz="1400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endParaRPr>
            </a:p>
          </p:txBody>
        </p:sp>
        <p:sp>
          <p:nvSpPr>
            <p:cNvPr id="6" name="角丸四角形吹き出し 5"/>
            <p:cNvSpPr/>
            <p:nvPr/>
          </p:nvSpPr>
          <p:spPr>
            <a:xfrm>
              <a:off x="2461942" y="1096268"/>
              <a:ext cx="1119704" cy="430887"/>
            </a:xfrm>
            <a:prstGeom prst="wedgeRoundRectCallout">
              <a:avLst>
                <a:gd name="adj1" fmla="val -41042"/>
                <a:gd name="adj2" fmla="val 34471"/>
                <a:gd name="adj3" fmla="val 16667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th-TH" altLang="ja-JP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+mj-cs"/>
                </a:rPr>
                <a:t>อาการเบา, </a:t>
              </a:r>
              <a:br>
                <a:rPr kumimoji="1" lang="th-TH" altLang="ja-JP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+mj-cs"/>
                </a:rPr>
              </a:br>
              <a:r>
                <a:rPr kumimoji="1" lang="th-TH" altLang="ja-JP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+mj-cs"/>
                </a:rPr>
                <a:t>ไม่มีอาการ</a:t>
              </a:r>
              <a:endPara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endParaRPr>
            </a:p>
          </p:txBody>
        </p:sp>
        <p:sp>
          <p:nvSpPr>
            <p:cNvPr id="33" name="四角形: 角を丸くする 8">
              <a:extLst>
                <a:ext uri="{FF2B5EF4-FFF2-40B4-BE49-F238E27FC236}">
                  <a16:creationId xmlns:a16="http://schemas.microsoft.com/office/drawing/2014/main" id="{2FFDC311-FD27-49F5-A6F6-26B48F593EF4}"/>
                </a:ext>
              </a:extLst>
            </p:cNvPr>
            <p:cNvSpPr/>
            <p:nvPr/>
          </p:nvSpPr>
          <p:spPr>
            <a:xfrm>
              <a:off x="233532" y="2250081"/>
              <a:ext cx="1964532" cy="66264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th-TH" altLang="ja-JP" sz="1500" b="1" kern="1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+mj-cs"/>
                </a:rPr>
                <a:t>แนะนำให้เข้ารักษาในโรงพยาบาล</a:t>
              </a:r>
              <a:r>
                <a:rPr lang="en-US" altLang="ja-JP" sz="1500" b="1" kern="1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+mj-cs"/>
                </a:rPr>
                <a:t>   </a:t>
              </a:r>
              <a:r>
                <a:rPr lang="th-TH" altLang="ja-JP" sz="1500" b="1" kern="1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+mj-cs"/>
                </a:rPr>
                <a:t> (ตาม</a:t>
              </a:r>
              <a:r>
                <a:rPr lang="th-TH" altLang="ja-JP" sz="1500" b="1" kern="100" dirty="0">
                  <a:effectLst/>
                  <a:latin typeface="Times New Roman" panose="02020603050405020304" pitchFamily="18" charset="0"/>
                  <a:ea typeface="ＭＳ Ｐゴシック" panose="020B0600070205080204" pitchFamily="50" charset="-128"/>
                  <a:cs typeface="+mj-cs"/>
                </a:rPr>
                <a:t>กฎหมาย</a:t>
              </a:r>
              <a:r>
                <a:rPr lang="th-TH" altLang="ja-JP" sz="1500" b="1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+mj-cs"/>
                </a:rPr>
                <a:t>ควบคุม</a:t>
              </a:r>
              <a:r>
                <a:rPr lang="th-TH" altLang="ja-JP" sz="1500" b="1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+mj-cs"/>
                </a:rPr>
                <a:t>โรคติดต่อ)</a:t>
              </a:r>
              <a:endParaRPr lang="en-US" altLang="ja-JP" sz="15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endParaRPr>
            </a:p>
          </p:txBody>
        </p:sp>
        <p:cxnSp>
          <p:nvCxnSpPr>
            <p:cNvPr id="8" name="直線矢印コネクタ 7">
              <a:extLst>
                <a:ext uri="{FF2B5EF4-FFF2-40B4-BE49-F238E27FC236}">
                  <a16:creationId xmlns:a16="http://schemas.microsoft.com/office/drawing/2014/main" id="{8F344949-6079-4F4F-BC30-C54107A71A53}"/>
                </a:ext>
              </a:extLst>
            </p:cNvPr>
            <p:cNvCxnSpPr>
              <a:cxnSpLocks/>
            </p:cNvCxnSpPr>
            <p:nvPr/>
          </p:nvCxnSpPr>
          <p:spPr>
            <a:xfrm>
              <a:off x="2359018" y="1614448"/>
              <a:ext cx="1402308" cy="0"/>
            </a:xfrm>
            <a:prstGeom prst="straightConnector1">
              <a:avLst/>
            </a:prstGeom>
            <a:ln w="762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矢印コネクタ 40">
              <a:extLst>
                <a:ext uri="{FF2B5EF4-FFF2-40B4-BE49-F238E27FC236}">
                  <a16:creationId xmlns:a16="http://schemas.microsoft.com/office/drawing/2014/main" id="{F890795A-7D98-4785-9089-CE4D8CFE6237}"/>
                </a:ext>
              </a:extLst>
            </p:cNvPr>
            <p:cNvCxnSpPr>
              <a:cxnSpLocks/>
              <a:stCxn id="36" idx="1"/>
              <a:endCxn id="33" idx="3"/>
            </p:cNvCxnSpPr>
            <p:nvPr/>
          </p:nvCxnSpPr>
          <p:spPr>
            <a:xfrm flipH="1">
              <a:off x="2198064" y="1805731"/>
              <a:ext cx="1563262" cy="77567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角丸四角形吹き出し 5">
              <a:extLst>
                <a:ext uri="{FF2B5EF4-FFF2-40B4-BE49-F238E27FC236}">
                  <a16:creationId xmlns:a16="http://schemas.microsoft.com/office/drawing/2014/main" id="{52ACD094-DB92-44E2-A6EF-9F1B20A4B2B6}"/>
                </a:ext>
              </a:extLst>
            </p:cNvPr>
            <p:cNvSpPr/>
            <p:nvPr/>
          </p:nvSpPr>
          <p:spPr>
            <a:xfrm>
              <a:off x="2792700" y="2386990"/>
              <a:ext cx="968626" cy="430887"/>
            </a:xfrm>
            <a:prstGeom prst="wedgeRoundRectCallout">
              <a:avLst>
                <a:gd name="adj1" fmla="val -41042"/>
                <a:gd name="adj2" fmla="val 34471"/>
                <a:gd name="adj3" fmla="val 16667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th-TH" altLang="ja-JP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+mj-cs"/>
                </a:rPr>
                <a:t>อาการหนักลง</a:t>
              </a:r>
              <a:endPara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endParaRPr>
            </a:p>
          </p:txBody>
        </p:sp>
      </p:grpSp>
      <p:sp>
        <p:nvSpPr>
          <p:cNvPr id="34" name="角丸四角形吹き出し 33"/>
          <p:cNvSpPr/>
          <p:nvPr/>
        </p:nvSpPr>
        <p:spPr>
          <a:xfrm>
            <a:off x="1459678" y="2324283"/>
            <a:ext cx="1351164" cy="367767"/>
          </a:xfrm>
          <a:prstGeom prst="wedgeRoundRectCallout">
            <a:avLst>
              <a:gd name="adj1" fmla="val -41042"/>
              <a:gd name="adj2" fmla="val 34471"/>
              <a:gd name="adj3" fmla="val 16667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แพทย์วินิจฉัยว่าต้องเข้ารักษาในโรงพยาบาล</a:t>
            </a:r>
            <a:endParaRPr lang="ja-JP" altLang="en-US" sz="1300" dirty="0">
              <a:latin typeface="BIZ UDPゴシック" panose="020B0400000000000000" pitchFamily="50" charset="-128"/>
              <a:ea typeface="BIZ UDPゴシック" panose="020B0400000000000000" pitchFamily="50" charset="-128"/>
              <a:cs typeface="+mj-cs"/>
            </a:endParaRPr>
          </a:p>
        </p:txBody>
      </p: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F890795A-7D98-4785-9089-CE4D8CFE6237}"/>
              </a:ext>
            </a:extLst>
          </p:cNvPr>
          <p:cNvCxnSpPr>
            <a:cxnSpLocks/>
            <a:stCxn id="9" idx="2"/>
            <a:endCxn id="33" idx="0"/>
          </p:cNvCxnSpPr>
          <p:nvPr/>
        </p:nvCxnSpPr>
        <p:spPr>
          <a:xfrm flipH="1">
            <a:off x="1175147" y="2267784"/>
            <a:ext cx="88976" cy="50793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CEFF7D3D-CC83-4ED0-B7F0-DBCF3570C053}"/>
              </a:ext>
            </a:extLst>
          </p:cNvPr>
          <p:cNvCxnSpPr>
            <a:cxnSpLocks/>
          </p:cNvCxnSpPr>
          <p:nvPr/>
        </p:nvCxnSpPr>
        <p:spPr>
          <a:xfrm>
            <a:off x="2950369" y="8361240"/>
            <a:ext cx="3328987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6893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